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2" r:id="rId1"/>
  </p:sldMasterIdLst>
  <p:notesMasterIdLst>
    <p:notesMasterId r:id="rId21"/>
  </p:notesMasterIdLst>
  <p:sldIdLst>
    <p:sldId id="372" r:id="rId2"/>
    <p:sldId id="336" r:id="rId3"/>
    <p:sldId id="335" r:id="rId4"/>
    <p:sldId id="337" r:id="rId5"/>
    <p:sldId id="333" r:id="rId6"/>
    <p:sldId id="339" r:id="rId7"/>
    <p:sldId id="340" r:id="rId8"/>
    <p:sldId id="345" r:id="rId9"/>
    <p:sldId id="346" r:id="rId10"/>
    <p:sldId id="351" r:id="rId11"/>
    <p:sldId id="318" r:id="rId12"/>
    <p:sldId id="365" r:id="rId13"/>
    <p:sldId id="368" r:id="rId14"/>
    <p:sldId id="370" r:id="rId15"/>
    <p:sldId id="366" r:id="rId16"/>
    <p:sldId id="362" r:id="rId17"/>
    <p:sldId id="371" r:id="rId18"/>
    <p:sldId id="358" r:id="rId19"/>
    <p:sldId id="356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66"/>
    <a:srgbClr val="6666FF"/>
    <a:srgbClr val="0000FF"/>
    <a:srgbClr val="0066FF"/>
    <a:srgbClr val="336600"/>
    <a:srgbClr val="00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74" autoAdjust="0"/>
    <p:restoredTop sz="92718" autoAdjust="0"/>
  </p:normalViewPr>
  <p:slideViewPr>
    <p:cSldViewPr>
      <p:cViewPr>
        <p:scale>
          <a:sx n="76" d="100"/>
          <a:sy n="76" d="100"/>
        </p:scale>
        <p:origin x="-2634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6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D2056F-6B5B-4FB6-B68E-618EB201E9E6}" type="datetimeFigureOut">
              <a:rPr lang="ru-RU" smtClean="0"/>
              <a:pPr/>
              <a:t>27.02.2020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CE3BBB-8058-443D-9A41-BE4C404B7A0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14845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E3BBB-8058-443D-9A41-BE4C404B7A0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910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 dirty="0"/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  <a:extLst>
                  <a:ext uri="{28A0092B-C50C-407E-A947-70E740481C1C}">
                    <a14:useLocalDpi xmlns=""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4D23004-298B-4314-A5EA-B687D92594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5228126"/>
      </p:ext>
    </p:extLst>
  </p:cSld>
  <p:clrMapOvr>
    <a:masterClrMapping/>
  </p:clrMapOvr>
  <p:transition spd="slow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6A0AA-71E6-406C-A305-37716DD7EC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54130285"/>
      </p:ext>
    </p:extLst>
  </p:cSld>
  <p:clrMapOvr>
    <a:masterClrMapping/>
  </p:clrMapOvr>
  <p:transition spd="slow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D91D7-24F7-44EF-A8E1-5C0930EB5D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02974072"/>
      </p:ext>
    </p:extLst>
  </p:cSld>
  <p:clrMapOvr>
    <a:masterClrMapping/>
  </p:clrMapOvr>
  <p:transition spd="slow" advTm="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FC011-E341-477F-9AC3-0D2DB07906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05760871"/>
      </p:ext>
    </p:extLst>
  </p:cSld>
  <p:clrMapOvr>
    <a:masterClrMapping/>
  </p:clrMapOvr>
  <p:transition spd="slow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CF3EF-F081-4953-B3BB-F7780EADDC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17482413"/>
      </p:ext>
    </p:extLst>
  </p:cSld>
  <p:clrMapOvr>
    <a:masterClrMapping/>
  </p:clrMapOvr>
  <p:transition spd="slow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7C8A3A-9833-49DF-B903-C412A295D3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094838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C0AA25B-8821-4590-B336-8210FEEF02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172568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58BDBE0-DD72-49CF-9C75-81A20CAD91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46512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5A7565-17C4-4DFD-9AA6-DAF6598EB7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487828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B5A16-7570-41F4-ADF7-75101F45A4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03387196"/>
      </p:ext>
    </p:extLst>
  </p:cSld>
  <p:clrMapOvr>
    <a:masterClrMapping/>
  </p:clrMapOvr>
  <p:transition spd="slow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BFCEAB-0B82-4C6A-BB65-61A366DF41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49841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email">
              <a:alphaModFix amt="50000"/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A9E2A8B-F523-4A6F-B5EE-9A8CC10D89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780813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email">
              <a:alphaModFix amt="50000"/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6896EAE-51F3-4BAF-AFE7-F395174954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4" r:id="rId1"/>
    <p:sldLayoutId id="2147484459" r:id="rId2"/>
    <p:sldLayoutId id="2147484465" r:id="rId3"/>
    <p:sldLayoutId id="2147484466" r:id="rId4"/>
    <p:sldLayoutId id="2147484467" r:id="rId5"/>
    <p:sldLayoutId id="2147484468" r:id="rId6"/>
    <p:sldLayoutId id="2147484460" r:id="rId7"/>
    <p:sldLayoutId id="2147484469" r:id="rId8"/>
    <p:sldLayoutId id="2147484470" r:id="rId9"/>
    <p:sldLayoutId id="2147484461" r:id="rId10"/>
    <p:sldLayoutId id="2147484462" r:id="rId11"/>
    <p:sldLayoutId id="2147484463" r:id="rId12"/>
  </p:sldLayoutIdLst>
  <p:transition spd="slow" advTm="0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328592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Здравствуйте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ребята.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рада видеть каждого из вас!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пусть зима морозом в окна дышит,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Нам будет здесь уютно, ведь наш класс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Друг друга любит, чувствует и слышит.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Давайте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улыбнёмся новым открытиям и друг другу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начнём наш урок.</a:t>
            </a:r>
          </a:p>
          <a:p>
            <a:endParaRPr lang="ru-RU" dirty="0"/>
          </a:p>
        </p:txBody>
      </p:sp>
    </p:spTree>
  </p:cSld>
  <p:clrMapOvr>
    <a:masterClrMapping/>
  </p:clrMapOvr>
  <p:transition spd="slow" advTm="0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6525" y="908050"/>
            <a:ext cx="8827964" cy="1437973"/>
          </a:xfrm>
          <a:prstGeom prst="rect">
            <a:avLst/>
          </a:prstGeom>
          <a:noFill/>
        </p:spPr>
        <p:txBody>
          <a:bodyPr wrap="square" lIns="82945" tIns="41473" rIns="82945" bIns="41473">
            <a:spAutoFit/>
          </a:bodyPr>
          <a:lstStyle/>
          <a:p>
            <a:pPr>
              <a:defRPr/>
            </a:pPr>
            <a:r>
              <a:rPr lang="ru-RU" sz="22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Лампочка, мощность которой </a:t>
            </a:r>
            <a:r>
              <a:rPr lang="ru-RU" sz="2200" i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Вт, </a:t>
            </a:r>
            <a:r>
              <a:rPr lang="ru-RU" sz="22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горит ежедневно по </a:t>
            </a:r>
            <a:r>
              <a:rPr lang="ru-RU" sz="2200" i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sz="22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часов. Рассчитать стоимость электроэнергии, потребляемой лампочкой за </a:t>
            </a:r>
            <a:r>
              <a:rPr lang="ru-RU" sz="2200" i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месяц(30 дней), при тарифе 3 </a:t>
            </a:r>
            <a:r>
              <a:rPr lang="ru-RU" sz="2200" i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sz="2200" i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/кВт*ч</a:t>
            </a:r>
            <a:endParaRPr lang="ru-RU" sz="2200" i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045" y="2348881"/>
            <a:ext cx="3014955" cy="3930963"/>
          </a:xfrm>
          <a:prstGeom prst="rect">
            <a:avLst/>
          </a:prstGeom>
          <a:noFill/>
        </p:spPr>
        <p:txBody>
          <a:bodyPr wrap="square" lIns="82945" tIns="41473" rIns="82945" bIns="41473">
            <a:spAutoFit/>
          </a:bodyPr>
          <a:lstStyle/>
          <a:p>
            <a:pPr>
              <a:defRPr/>
            </a:pPr>
            <a:r>
              <a:rPr lang="ru-RU" sz="2500" i="1" dirty="0">
                <a:latin typeface="Arial" panose="020B0604020202020204" pitchFamily="34" charset="0"/>
                <a:cs typeface="Arial" panose="020B0604020202020204" pitchFamily="34" charset="0"/>
              </a:rPr>
              <a:t>Дано:</a:t>
            </a:r>
          </a:p>
          <a:p>
            <a:pPr>
              <a:defRPr/>
            </a:pPr>
            <a:endParaRPr lang="ru-RU" sz="25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Р=100 </a:t>
            </a:r>
            <a:r>
              <a:rPr lang="ru-RU" sz="2500" i="1" dirty="0">
                <a:latin typeface="Arial" panose="020B0604020202020204" pitchFamily="34" charset="0"/>
                <a:cs typeface="Arial" panose="020B0604020202020204" pitchFamily="34" charset="0"/>
              </a:rPr>
              <a:t>Вт</a:t>
            </a:r>
          </a:p>
          <a:p>
            <a:pPr>
              <a:defRPr/>
            </a:pPr>
            <a:endParaRPr lang="ru-RU" sz="25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t=</a:t>
            </a: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sz="2500" i="1" dirty="0">
                <a:latin typeface="Arial" panose="020B0604020202020204" pitchFamily="34" charset="0"/>
                <a:cs typeface="Arial" panose="020B0604020202020204" pitchFamily="34" charset="0"/>
              </a:rPr>
              <a:t>ч *</a:t>
            </a: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30=180ч</a:t>
            </a:r>
            <a:endParaRPr lang="ru-RU" sz="25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sz="25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Тариф = 2,27 </a:t>
            </a:r>
            <a:r>
              <a:rPr lang="ru-RU" sz="2500" i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endParaRPr lang="ru-RU" sz="2500" i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кВт*ч</a:t>
            </a:r>
          </a:p>
          <a:p>
            <a:pPr>
              <a:defRPr/>
            </a:pP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А-?</a:t>
            </a:r>
          </a:p>
          <a:p>
            <a:pPr>
              <a:defRPr/>
            </a:pP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Стоимость  </a:t>
            </a:r>
            <a:r>
              <a:rPr lang="ru-RU" sz="2500" i="1" dirty="0">
                <a:latin typeface="Arial" panose="020B0604020202020204" pitchFamily="34" charset="0"/>
                <a:cs typeface="Arial" panose="020B0604020202020204" pitchFamily="34" charset="0"/>
              </a:rPr>
              <a:t>- ?</a:t>
            </a:r>
          </a:p>
        </p:txBody>
      </p:sp>
      <p:cxnSp>
        <p:nvCxnSpPr>
          <p:cNvPr id="8" name="Прямая соединительная линия 7"/>
          <p:cNvCxnSpPr>
            <a:cxnSpLocks noChangeShapeType="1"/>
          </p:cNvCxnSpPr>
          <p:nvPr/>
        </p:nvCxnSpPr>
        <p:spPr bwMode="auto">
          <a:xfrm rot="5400000">
            <a:off x="845758" y="4368699"/>
            <a:ext cx="4601284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2" name="TextBox 11"/>
          <p:cNvSpPr txBox="1"/>
          <p:nvPr/>
        </p:nvSpPr>
        <p:spPr>
          <a:xfrm>
            <a:off x="3146401" y="2132864"/>
            <a:ext cx="5997600" cy="4331073"/>
          </a:xfrm>
          <a:prstGeom prst="rect">
            <a:avLst/>
          </a:prstGeom>
          <a:noFill/>
        </p:spPr>
        <p:txBody>
          <a:bodyPr wrap="square" lIns="82945" tIns="41473" rIns="82945" bIns="41473">
            <a:spAutoFit/>
          </a:bodyPr>
          <a:lstStyle/>
          <a:p>
            <a:pPr>
              <a:defRPr/>
            </a:pPr>
            <a:r>
              <a:rPr lang="ru-RU" sz="2500" i="1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5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А=Р*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ru-RU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А=100Вт*180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ч = 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18000 Вт*ч=18кВт*ч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sz="25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Стоимость =А*Тариф</a:t>
            </a:r>
          </a:p>
          <a:p>
            <a:pPr>
              <a:defRPr/>
            </a:pP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Стоимость =18кВт*ч*2,27 </a:t>
            </a:r>
            <a:r>
              <a:rPr lang="ru-RU" sz="2500" i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руб</a:t>
            </a:r>
            <a:r>
              <a:rPr lang="ru-RU" sz="25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  =</a:t>
            </a:r>
          </a:p>
          <a:p>
            <a:pPr>
              <a:defRPr/>
            </a:pP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кВт*ч</a:t>
            </a:r>
          </a:p>
          <a:p>
            <a:pPr>
              <a:defRPr/>
            </a:pP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= 40,86 </a:t>
            </a:r>
            <a:r>
              <a:rPr lang="ru-RU" sz="2500" i="1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  <a:p>
            <a:pPr>
              <a:defRPr/>
            </a:pPr>
            <a:endParaRPr lang="ru-RU" sz="25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Ответ: А= </a:t>
            </a:r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18кВт*ч,</a:t>
            </a: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Стоимость=</a:t>
            </a:r>
            <a:r>
              <a:rPr lang="ru-RU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40,86 </a:t>
            </a:r>
            <a:r>
              <a:rPr lang="ru-RU" sz="2500" i="1" dirty="0"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136525" y="115888"/>
            <a:ext cx="8713788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 smtClean="0">
                <a:latin typeface="Calibri"/>
              </a:rPr>
              <a:t>Стр.248</a:t>
            </a:r>
            <a:endParaRPr lang="ru-RU" sz="2800" dirty="0">
              <a:latin typeface="Calibri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51520" y="5445224"/>
            <a:ext cx="28803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8265495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323850" y="295275"/>
            <a:ext cx="8783638" cy="931863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1778000" y="341313"/>
            <a:ext cx="5395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2800" dirty="0">
                <a:latin typeface="Times New Roman" pitchFamily="18" charset="0"/>
                <a:ea typeface="MS Mincho" pitchFamily="49" charset="-128"/>
              </a:rPr>
              <a:t>Практическая работа в группах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7" name="Прямоугольник 2"/>
          <p:cNvSpPr>
            <a:spLocks noChangeArrowheads="1"/>
          </p:cNvSpPr>
          <p:nvPr/>
        </p:nvSpPr>
        <p:spPr bwMode="auto">
          <a:xfrm>
            <a:off x="197644" y="1124744"/>
            <a:ext cx="9036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ru-RU" sz="2000" dirty="0"/>
          </a:p>
          <a:p>
            <a:pPr algn="ctr"/>
            <a:r>
              <a:rPr lang="ru-RU" sz="2800" dirty="0"/>
              <a:t>        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7775099"/>
              </p:ext>
            </p:extLst>
          </p:nvPr>
        </p:nvGraphicFramePr>
        <p:xfrm>
          <a:off x="467197" y="1340768"/>
          <a:ext cx="8496944" cy="49840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5093"/>
                <a:gridCol w="1571598"/>
                <a:gridCol w="1080120"/>
                <a:gridCol w="1224136"/>
                <a:gridCol w="1080120"/>
                <a:gridCol w="999149"/>
                <a:gridCol w="101672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Электроприбор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Мощность,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кВт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Время работы в сутки, 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Работа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эл.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тока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за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сутки, 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Работа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эл. тока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за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30 суток, 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Тариф,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руб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Стоимость,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руб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5720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Варочная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панель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6,6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5052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компьютер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5720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телевизор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655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телевизор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655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лампа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5720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Энергосберег.лампа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572031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9050" marR="19050" marT="19050" marB="19050"/>
                </a:tc>
              </a:tr>
            </a:tbl>
          </a:graphicData>
        </a:graphic>
      </p:graphicFrame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323850" y="295275"/>
            <a:ext cx="8783638" cy="973485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1778000" y="341313"/>
            <a:ext cx="5395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2800" dirty="0">
                <a:latin typeface="Times New Roman" pitchFamily="18" charset="0"/>
                <a:ea typeface="MS Mincho" pitchFamily="49" charset="-128"/>
              </a:rPr>
              <a:t>Практическая работа в группах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7" name="Прямоугольник 2"/>
          <p:cNvSpPr>
            <a:spLocks noChangeArrowheads="1"/>
          </p:cNvSpPr>
          <p:nvPr/>
        </p:nvSpPr>
        <p:spPr bwMode="auto">
          <a:xfrm>
            <a:off x="107950" y="332656"/>
            <a:ext cx="9036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dirty="0"/>
          </a:p>
          <a:p>
            <a:pPr algn="ctr"/>
            <a:r>
              <a:rPr lang="ru-RU" sz="2800" dirty="0"/>
              <a:t>        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03114827"/>
              </p:ext>
            </p:extLst>
          </p:nvPr>
        </p:nvGraphicFramePr>
        <p:xfrm>
          <a:off x="323528" y="2420888"/>
          <a:ext cx="8640959" cy="23042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0942"/>
                <a:gridCol w="1378549"/>
                <a:gridCol w="1025198"/>
                <a:gridCol w="1171655"/>
                <a:gridCol w="1464570"/>
                <a:gridCol w="1016084"/>
                <a:gridCol w="1033961"/>
              </a:tblGrid>
              <a:tr h="10014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Электроприбор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Мощность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кВт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Время работы в сутки, 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Работа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эл.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тока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за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сутки, 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Работа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эл. тока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за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30 суток, 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Тариф,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руб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/кВт*ч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Стоимость,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руб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6514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Варочная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панель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6,6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594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1348,38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6514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компьютер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600" b="1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81,72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43808" y="1556792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 </a:t>
            </a:r>
            <a:r>
              <a:rPr lang="ru-RU" dirty="0" smtClean="0"/>
              <a:t>группа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2881075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323850" y="295275"/>
            <a:ext cx="8783638" cy="931863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1778000" y="341313"/>
            <a:ext cx="5395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2800" dirty="0">
                <a:latin typeface="Times New Roman" pitchFamily="18" charset="0"/>
                <a:ea typeface="MS Mincho" pitchFamily="49" charset="-128"/>
              </a:rPr>
              <a:t>Практическая работа в группах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7" name="Прямоугольник 2"/>
          <p:cNvSpPr>
            <a:spLocks noChangeArrowheads="1"/>
          </p:cNvSpPr>
          <p:nvPr/>
        </p:nvSpPr>
        <p:spPr bwMode="auto">
          <a:xfrm>
            <a:off x="197644" y="1124744"/>
            <a:ext cx="9036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ru-RU" sz="2000" dirty="0"/>
          </a:p>
          <a:p>
            <a:pPr algn="ctr"/>
            <a:r>
              <a:rPr lang="ru-RU" sz="2800" dirty="0"/>
              <a:t>        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03114827"/>
              </p:ext>
            </p:extLst>
          </p:nvPr>
        </p:nvGraphicFramePr>
        <p:xfrm>
          <a:off x="395536" y="2636912"/>
          <a:ext cx="8352581" cy="2012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9182"/>
                <a:gridCol w="1332542"/>
                <a:gridCol w="990984"/>
                <a:gridCol w="1132553"/>
                <a:gridCol w="1415692"/>
                <a:gridCol w="982174"/>
                <a:gridCol w="999454"/>
              </a:tblGrid>
              <a:tr h="839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Электроприбор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Мощность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кВт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Время работы в сутки, 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Работа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эл.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тока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за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сутки, 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Работа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эл. тока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за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30 суток, 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Тариф,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руб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/кВт*ч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Стоимость,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руб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546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телевизор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18,18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6262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телевизор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81,72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75856" y="1700808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II </a:t>
            </a:r>
            <a:r>
              <a:rPr lang="ru-RU" dirty="0" smtClean="0"/>
              <a:t>группа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2881075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323850" y="295275"/>
            <a:ext cx="8783638" cy="931863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1778000" y="341313"/>
            <a:ext cx="5395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2800" dirty="0">
                <a:latin typeface="Times New Roman" pitchFamily="18" charset="0"/>
                <a:ea typeface="MS Mincho" pitchFamily="49" charset="-128"/>
              </a:rPr>
              <a:t>Практическая работа в группах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7" name="Прямоугольник 2"/>
          <p:cNvSpPr>
            <a:spLocks noChangeArrowheads="1"/>
          </p:cNvSpPr>
          <p:nvPr/>
        </p:nvSpPr>
        <p:spPr bwMode="auto">
          <a:xfrm>
            <a:off x="197644" y="1196752"/>
            <a:ext cx="9036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dirty="0"/>
          </a:p>
          <a:p>
            <a:pPr algn="ctr"/>
            <a:r>
              <a:rPr lang="ru-RU" sz="2800" dirty="0"/>
              <a:t>        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03114827"/>
              </p:ext>
            </p:extLst>
          </p:nvPr>
        </p:nvGraphicFramePr>
        <p:xfrm>
          <a:off x="323528" y="2636912"/>
          <a:ext cx="8568605" cy="25590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7956"/>
                <a:gridCol w="1367006"/>
                <a:gridCol w="1016614"/>
                <a:gridCol w="1161844"/>
                <a:gridCol w="1452306"/>
                <a:gridCol w="1007576"/>
                <a:gridCol w="1025303"/>
              </a:tblGrid>
              <a:tr h="839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Электроприбор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Мощность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кВт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Время работы в сутки, 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Работа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эл.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тока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за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сутки, 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Работа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эл. тока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за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30 суток, 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Тариф,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руб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/кВт*ч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Стоимость,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руб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6262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лампа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40,86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546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Энергосберег.лампа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8,17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546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75856" y="1700808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III </a:t>
            </a:r>
            <a:r>
              <a:rPr lang="ru-RU" dirty="0" smtClean="0"/>
              <a:t>группа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2881075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323850" y="295275"/>
            <a:ext cx="8783638" cy="931863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1778000" y="341313"/>
            <a:ext cx="5395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2800" dirty="0">
                <a:latin typeface="Times New Roman" pitchFamily="18" charset="0"/>
                <a:ea typeface="MS Mincho" pitchFamily="49" charset="-128"/>
              </a:rPr>
              <a:t>Практическая работа в группах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7" name="Прямоугольник 2"/>
          <p:cNvSpPr>
            <a:spLocks noChangeArrowheads="1"/>
          </p:cNvSpPr>
          <p:nvPr/>
        </p:nvSpPr>
        <p:spPr bwMode="auto">
          <a:xfrm>
            <a:off x="197644" y="1124744"/>
            <a:ext cx="9036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ru-RU" sz="2000" dirty="0"/>
          </a:p>
          <a:p>
            <a:pPr algn="ctr"/>
            <a:r>
              <a:rPr lang="ru-RU" sz="2800" dirty="0"/>
              <a:t>        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03114827"/>
              </p:ext>
            </p:extLst>
          </p:nvPr>
        </p:nvGraphicFramePr>
        <p:xfrm>
          <a:off x="611560" y="1340769"/>
          <a:ext cx="8352581" cy="4824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9182"/>
                <a:gridCol w="1332542"/>
                <a:gridCol w="990984"/>
                <a:gridCol w="1132553"/>
                <a:gridCol w="1415692"/>
                <a:gridCol w="982174"/>
                <a:gridCol w="999454"/>
              </a:tblGrid>
              <a:tr h="839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Электроприбор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Мощность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кВт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Время работы в сутки, 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Работа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эл.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тока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за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сутки, 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Работа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эл. тока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за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30 суток, 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Тариф,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руб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/кВт*ч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Стоимость,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руб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</a:tr>
              <a:tr h="546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Варочная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панель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6,6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594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1348,38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546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компьютер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600" b="1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81,72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546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телевизор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18,18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6262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телевизор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81,72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6262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лампа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40,86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546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Энергосберег.лампа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8,17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  <a:tr h="546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2881075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liveangarsk.ru/files/images/elektrichestv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840" y="908050"/>
            <a:ext cx="8904330" cy="57613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136525" y="115888"/>
            <a:ext cx="8713788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 smtClean="0">
                <a:latin typeface="Calibri"/>
              </a:rPr>
              <a:t>Мощность бытовых электроприборов</a:t>
            </a:r>
            <a:endParaRPr lang="ru-RU" sz="2800" dirty="0"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65886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Отсканировано 27.02.2020 16-5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700808"/>
            <a:ext cx="6912768" cy="4896544"/>
          </a:xfrm>
        </p:spPr>
      </p:pic>
      <p:sp>
        <p:nvSpPr>
          <p:cNvPr id="9" name="AutoShape 7"/>
          <p:cNvSpPr>
            <a:spLocks noGrp="1" noChangeArrowheads="1"/>
          </p:cNvSpPr>
          <p:nvPr>
            <p:ph type="title"/>
          </p:nvPr>
        </p:nvSpPr>
        <p:spPr bwMode="auto"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srgbClr val="000000"/>
                </a:solidFill>
              </a:rPr>
              <a:t> </a:t>
            </a:r>
            <a:r>
              <a:rPr lang="ru-RU" altLang="ru-RU" sz="2800" dirty="0" smtClean="0">
                <a:solidFill>
                  <a:srgbClr val="000000"/>
                </a:solidFill>
              </a:rPr>
              <a:t>Индивидуальная работа</a:t>
            </a:r>
            <a:endParaRPr lang="ru-RU" altLang="ru-RU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323850" y="295275"/>
            <a:ext cx="8783638" cy="1789113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7651" name="Объект 1"/>
          <p:cNvSpPr>
            <a:spLocks noGrp="1"/>
          </p:cNvSpPr>
          <p:nvPr>
            <p:ph idx="1"/>
          </p:nvPr>
        </p:nvSpPr>
        <p:spPr>
          <a:xfrm>
            <a:off x="1687513" y="2076450"/>
            <a:ext cx="6057900" cy="935038"/>
          </a:xfrm>
        </p:spPr>
        <p:txBody>
          <a:bodyPr/>
          <a:lstStyle/>
          <a:p>
            <a:pPr algn="ctr"/>
            <a:r>
              <a:rPr lang="ru-RU" altLang="ru-RU" sz="4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§52   упр.36(1,2)</a:t>
            </a:r>
          </a:p>
          <a:p>
            <a:pPr algn="ctr"/>
            <a:endParaRPr lang="ru-RU" altLang="ru-RU" sz="4400" b="1" dirty="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068960"/>
            <a:ext cx="8964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/>
              <a:t>Для желающих</a:t>
            </a:r>
            <a:r>
              <a:rPr lang="ru-RU" dirty="0" smtClean="0"/>
              <a:t>:</a:t>
            </a:r>
          </a:p>
          <a:p>
            <a:r>
              <a:rPr lang="ru-RU" dirty="0" smtClean="0"/>
              <a:t>Посчитайте </a:t>
            </a:r>
            <a:r>
              <a:rPr lang="ru-RU" dirty="0"/>
              <a:t>расход электроэнергии вашей семьей  за </a:t>
            </a:r>
            <a:r>
              <a:rPr lang="ru-RU" dirty="0" smtClean="0"/>
              <a:t>месяц, посчитайте </a:t>
            </a:r>
            <a:r>
              <a:rPr lang="ru-RU" dirty="0"/>
              <a:t>стоимость этой электроэнергии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221088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1" dirty="0" smtClean="0"/>
              <a:t>Примечание. Экономия электроэнергии имеет большое значение.</a:t>
            </a:r>
          </a:p>
          <a:p>
            <a:r>
              <a:rPr lang="ru-RU" b="0" i="1" dirty="0" smtClean="0"/>
              <a:t>Например, 1кВт*ч энергии позволяет выплавить 20 кг чугуна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9452947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08050"/>
            <a:ext cx="77768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i="1" u="sng" dirty="0"/>
              <a:t>Закончите предложения</a:t>
            </a:r>
            <a:r>
              <a:rPr lang="ru-RU" i="1" dirty="0"/>
              <a:t>:</a:t>
            </a:r>
            <a:endParaRPr lang="ru-RU" dirty="0"/>
          </a:p>
          <a:p>
            <a:pPr>
              <a:spcAft>
                <a:spcPts val="0"/>
              </a:spcAft>
            </a:pPr>
            <a:r>
              <a:rPr lang="ru-RU" dirty="0"/>
              <a:t>Сегодня на уроке я научился …</a:t>
            </a:r>
          </a:p>
          <a:p>
            <a:pPr>
              <a:spcAft>
                <a:spcPts val="0"/>
              </a:spcAft>
            </a:pPr>
            <a:r>
              <a:rPr lang="ru-RU" dirty="0"/>
              <a:t>Сегодня мне было интересно …</a:t>
            </a:r>
          </a:p>
          <a:p>
            <a:pPr>
              <a:spcAft>
                <a:spcPts val="0"/>
              </a:spcAft>
            </a:pPr>
            <a:r>
              <a:rPr lang="ru-RU" dirty="0"/>
              <a:t>Мне не понравилось</a:t>
            </a:r>
            <a:r>
              <a:rPr lang="ru-RU" dirty="0" smtClean="0"/>
              <a:t>…</a:t>
            </a:r>
          </a:p>
          <a:p>
            <a:endParaRPr lang="ru-RU" dirty="0"/>
          </a:p>
          <a:p>
            <a:pPr>
              <a:spcAft>
                <a:spcPts val="1200"/>
              </a:spcAft>
            </a:pPr>
            <a:r>
              <a:rPr lang="ru-RU" i="1" u="sng" dirty="0"/>
              <a:t>Ответьте на вопросы</a:t>
            </a:r>
            <a:r>
              <a:rPr lang="ru-RU" i="1" dirty="0" smtClean="0"/>
              <a:t>:</a:t>
            </a:r>
            <a:endParaRPr lang="ru-RU" dirty="0" smtClean="0"/>
          </a:p>
          <a:p>
            <a:pPr>
              <a:spcAft>
                <a:spcPts val="0"/>
              </a:spcAft>
            </a:pPr>
            <a:r>
              <a:rPr lang="ru-RU" dirty="0" smtClean="0"/>
              <a:t>Что </a:t>
            </a:r>
            <a:r>
              <a:rPr lang="ru-RU" dirty="0"/>
              <a:t>мне дал урок для жизни?</a:t>
            </a:r>
          </a:p>
          <a:p>
            <a:pPr>
              <a:spcAft>
                <a:spcPts val="0"/>
              </a:spcAft>
            </a:pPr>
            <a:r>
              <a:rPr lang="ru-RU" dirty="0"/>
              <a:t>Чему я научился на уроке?</a:t>
            </a:r>
          </a:p>
          <a:p>
            <a:pPr>
              <a:spcAft>
                <a:spcPts val="0"/>
              </a:spcAft>
            </a:pPr>
            <a:r>
              <a:rPr lang="ru-RU" dirty="0" smtClean="0"/>
              <a:t>Пригодятся </a:t>
            </a:r>
            <a:r>
              <a:rPr lang="ru-RU" dirty="0"/>
              <a:t>ли знания, полученные на уроке, для дальнейшей жизни?</a:t>
            </a:r>
          </a:p>
        </p:txBody>
      </p:sp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136525" y="115888"/>
            <a:ext cx="8713788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 smtClean="0">
                <a:latin typeface="Calibri"/>
              </a:rPr>
              <a:t>Рефлексия</a:t>
            </a:r>
            <a:endParaRPr lang="ru-RU" sz="2800" dirty="0"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009006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395288" y="1196975"/>
            <a:ext cx="820896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4400" dirty="0">
                <a:solidFill>
                  <a:srgbClr val="2B4A76"/>
                </a:solidFill>
                <a:latin typeface="Monotype Corsiva" pitchFamily="66" charset="0"/>
              </a:rPr>
              <a:t>Расчет электроэнергии, потребляемой бытовыми приборами</a:t>
            </a: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2195513" y="374650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 altLang="ru-RU" sz="3200" dirty="0"/>
          </a:p>
        </p:txBody>
      </p:sp>
      <p:pic>
        <p:nvPicPr>
          <p:cNvPr id="16388" name="Picture 2" descr="http://newton-yar.ru/photos/catalog/ct/578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1163" y="2633663"/>
            <a:ext cx="2357437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3095625"/>
            <a:ext cx="4525963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900113" y="188913"/>
            <a:ext cx="7343775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prstClr val="black"/>
                </a:solidFill>
              </a:rPr>
              <a:t>Тема урока: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900113" y="188913"/>
            <a:ext cx="7343775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prstClr val="black"/>
                </a:solidFill>
              </a:rPr>
              <a:t>Проблема: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8313" y="957263"/>
            <a:ext cx="8351837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Как сэкономить деньги?</a:t>
            </a:r>
            <a:endParaRPr lang="ru-RU" sz="3600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748883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900113" y="188913"/>
            <a:ext cx="7343775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prstClr val="black"/>
                </a:solidFill>
              </a:rPr>
              <a:t>Цель и задачи: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196752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Познакомиться с принципом работы электрического счетчика;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Научиться рассчитывать работу электрического тока и ее стоимость;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сэкономить на работе электроэнергии.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97586211"/>
              </p:ext>
            </p:extLst>
          </p:nvPr>
        </p:nvGraphicFramePr>
        <p:xfrm>
          <a:off x="395536" y="1196752"/>
          <a:ext cx="8434388" cy="52537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91039"/>
                <a:gridCol w="2683905"/>
                <a:gridCol w="2459444"/>
              </a:tblGrid>
              <a:tr h="939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Black" pitchFamily="34" charset="0"/>
                        </a:rPr>
                        <a:t>Физическая величина</a:t>
                      </a:r>
                      <a:endParaRPr lang="ru-RU" sz="18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Black" pitchFamily="34" charset="0"/>
                        </a:rPr>
                        <a:t>Работа тока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Black" pitchFamily="34" charset="0"/>
                        </a:rPr>
                        <a:t>Мощность тока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</a:tr>
              <a:tr h="847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Black" pitchFamily="34" charset="0"/>
                        </a:rPr>
                        <a:t>Обозначение</a:t>
                      </a:r>
                      <a:endParaRPr lang="ru-RU" sz="18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Arial Black" pitchFamily="34" charset="0"/>
                        </a:rPr>
                        <a:t>A</a:t>
                      </a:r>
                      <a:endParaRPr lang="ru-RU" sz="24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Arial Black" pitchFamily="34" charset="0"/>
                        </a:rPr>
                        <a:t>P</a:t>
                      </a:r>
                      <a:endParaRPr lang="ru-RU" sz="24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</a:tr>
              <a:tr h="9393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Black" pitchFamily="34" charset="0"/>
                        </a:rPr>
                        <a:t>Формула для расчёта</a:t>
                      </a:r>
                      <a:endParaRPr lang="ru-RU" sz="18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Black" pitchFamily="34" charset="0"/>
                        </a:rPr>
                        <a:t>A =  I*U*</a:t>
                      </a:r>
                      <a:r>
                        <a:rPr lang="ru-RU" sz="2000" dirty="0" err="1" smtClean="0">
                          <a:effectLst/>
                          <a:latin typeface="Arial Black" pitchFamily="34" charset="0"/>
                        </a:rPr>
                        <a:t>t</a:t>
                      </a:r>
                      <a:endParaRPr lang="ru-RU" sz="2000" dirty="0" smtClean="0">
                        <a:effectLst/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А= Р*</a:t>
                      </a:r>
                      <a:r>
                        <a:rPr lang="en-US" sz="2000" dirty="0" smtClean="0"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t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Black" pitchFamily="34" charset="0"/>
                        </a:rPr>
                        <a:t>P </a:t>
                      </a:r>
                      <a:r>
                        <a:rPr lang="ru-RU" sz="2000" dirty="0">
                          <a:effectLst/>
                          <a:latin typeface="Arial Black" pitchFamily="34" charset="0"/>
                        </a:rPr>
                        <a:t>= I*U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</a:tr>
              <a:tr h="9393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Black" pitchFamily="34" charset="0"/>
                        </a:rPr>
                        <a:t>Единицы измерения</a:t>
                      </a:r>
                      <a:endParaRPr lang="ru-RU" sz="18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Black" pitchFamily="34" charset="0"/>
                        </a:rPr>
                        <a:t>[A]= Дж (Джоуль)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 Black" pitchFamily="34" charset="0"/>
                        </a:rPr>
                        <a:t>[P]=Вт ( Ватт)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</a:tr>
              <a:tr h="15884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 Black" pitchFamily="34" charset="0"/>
                        </a:rPr>
                        <a:t>Прибор(ы) для </a:t>
                      </a:r>
                      <a:r>
                        <a:rPr lang="ru-RU" sz="1600" b="1" dirty="0">
                          <a:effectLst/>
                          <a:latin typeface="Arial Black" pitchFamily="34" charset="0"/>
                        </a:rPr>
                        <a:t>измерения</a:t>
                      </a:r>
                      <a:endParaRPr lang="ru-RU" sz="14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0" dirty="0" smtClean="0">
                          <a:effectLst/>
                          <a:latin typeface="Arial Black" pitchFamily="34" charset="0"/>
                        </a:rPr>
                        <a:t>Амперметр, вольтметр, часы  (Счётчик)</a:t>
                      </a:r>
                      <a:endParaRPr lang="ru-RU" sz="1800" i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 Black" pitchFamily="34" charset="0"/>
                        </a:rPr>
                        <a:t>Амперметр, вольтметр (Ваттметр)</a:t>
                      </a:r>
                      <a:endParaRPr lang="ru-RU" sz="180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19049" marR="19049" marT="19055" marB="19055"/>
                </a:tc>
              </a:tr>
            </a:tbl>
          </a:graphicData>
        </a:graphic>
      </p:graphicFrame>
      <p:sp>
        <p:nvSpPr>
          <p:cNvPr id="19484" name="Rectangle 1"/>
          <p:cNvSpPr>
            <a:spLocks noChangeArrowheads="1"/>
          </p:cNvSpPr>
          <p:nvPr/>
        </p:nvSpPr>
        <p:spPr bwMode="auto">
          <a:xfrm>
            <a:off x="457200" y="3414733"/>
            <a:ext cx="9144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ru-RU" sz="1200" b="0">
                <a:latin typeface="Calibri" pitchFamily="34" charset="0"/>
                <a:cs typeface="Times New Roman" pitchFamily="18" charset="0"/>
              </a:rPr>
              <a:t> </a:t>
            </a:r>
            <a:endParaRPr lang="ru-RU" sz="1800" b="0">
              <a:latin typeface="Arial" charset="0"/>
              <a:cs typeface="Arial" charset="0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457200" y="188913"/>
            <a:ext cx="7859713" cy="1079500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prstClr val="black"/>
                </a:solidFill>
              </a:rPr>
              <a:t>Повторение: Работа и мощность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699082"/>
            <a:ext cx="5037187" cy="5501609"/>
          </a:xfrm>
          <a:prstGeom prst="rect">
            <a:avLst/>
          </a:prstGeom>
          <a:ln w="88900" cap="sq" cmpd="thickThin">
            <a:solidFill>
              <a:srgbClr val="F79646">
                <a:lumMod val="50000"/>
              </a:srgb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23528" y="1196752"/>
            <a:ext cx="33843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амперметр</a:t>
            </a:r>
          </a:p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вольтметр</a:t>
            </a:r>
          </a:p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часы</a:t>
            </a:r>
          </a:p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На практике работу электрического тока измеряют </a:t>
            </a:r>
            <a:r>
              <a:rPr lang="ru-RU" sz="3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счетчиками.</a:t>
            </a:r>
            <a:endParaRPr lang="ru-RU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136525" y="115888"/>
            <a:ext cx="8713788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>
                <a:latin typeface="Calibri"/>
              </a:rPr>
              <a:t>Измерение работы тока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4(2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2625725"/>
            <a:ext cx="3671888" cy="319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2303_NIK-4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2205038"/>
            <a:ext cx="352742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323850" y="295275"/>
            <a:ext cx="8783638" cy="1789113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srgbClr val="000000"/>
                </a:solidFill>
              </a:rPr>
              <a:t> Счетчики - приборы для измерения</a:t>
            </a:r>
          </a:p>
          <a:p>
            <a:pPr algn="ctr">
              <a:defRPr/>
            </a:pPr>
            <a:r>
              <a:rPr lang="ru-RU" altLang="ru-RU" sz="2800" dirty="0">
                <a:solidFill>
                  <a:srgbClr val="000000"/>
                </a:solidFill>
              </a:rPr>
              <a:t> работы электрического тока</a:t>
            </a: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107950" y="188913"/>
            <a:ext cx="8785225" cy="1368425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ru-RU" sz="2800" dirty="0">
              <a:solidFill>
                <a:srgbClr val="084092"/>
              </a:solidFill>
              <a:latin typeface="Calibri"/>
            </a:endParaRPr>
          </a:p>
        </p:txBody>
      </p:sp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1684338" y="192088"/>
            <a:ext cx="57753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ru-RU" altLang="ru-RU" sz="3200" dirty="0"/>
              <a:t>Единицы работы,</a:t>
            </a:r>
          </a:p>
          <a:p>
            <a:pPr algn="ctr" eaLnBrk="1" hangingPunct="1"/>
            <a:r>
              <a:rPr lang="ru-RU" altLang="ru-RU" sz="3200" dirty="0"/>
              <a:t>применяемые на практике</a:t>
            </a:r>
          </a:p>
        </p:txBody>
      </p:sp>
      <p:graphicFrame>
        <p:nvGraphicFramePr>
          <p:cNvPr id="49155" name="Object 3"/>
          <p:cNvGraphicFramePr>
            <a:graphicFrameLocks noChangeAspect="1"/>
          </p:cNvGraphicFramePr>
          <p:nvPr/>
        </p:nvGraphicFramePr>
        <p:xfrm>
          <a:off x="2379663" y="1303338"/>
          <a:ext cx="4241800" cy="1008062"/>
        </p:xfrm>
        <a:graphic>
          <a:graphicData uri="http://schemas.openxmlformats.org/presentationml/2006/ole">
            <p:oleObj spid="_x0000_s26652" name="Формула" r:id="rId3" imgW="596641" imgH="177723" progId="Equation.3">
              <p:embed/>
            </p:oleObj>
          </a:graphicData>
        </a:graphic>
      </p:graphicFrame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339975" y="2349500"/>
            <a:ext cx="4248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ru-RU" altLang="ru-RU" sz="4000" b="0"/>
              <a:t>1 Дж = 1 Вт∙с </a:t>
            </a:r>
          </a:p>
        </p:txBody>
      </p:sp>
      <p:sp>
        <p:nvSpPr>
          <p:cNvPr id="49157" name="Text Box 8"/>
          <p:cNvSpPr txBox="1">
            <a:spLocks noChangeArrowheads="1"/>
          </p:cNvSpPr>
          <p:nvPr/>
        </p:nvSpPr>
        <p:spPr bwMode="auto">
          <a:xfrm>
            <a:off x="107950" y="3141663"/>
            <a:ext cx="8928100" cy="3538537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defRPr/>
            </a:pPr>
            <a:endParaRPr lang="ru-RU" altLang="ru-RU" sz="3200" dirty="0" smtClean="0"/>
          </a:p>
          <a:p>
            <a:pPr algn="ctr" eaLnBrk="1" hangingPunct="1">
              <a:defRPr/>
            </a:pPr>
            <a:r>
              <a:rPr lang="ru-RU" altLang="ru-RU" sz="4000" dirty="0" smtClean="0"/>
              <a:t>1 </a:t>
            </a:r>
            <a:r>
              <a:rPr lang="ru-RU" altLang="ru-RU" sz="4000" dirty="0" err="1" smtClean="0"/>
              <a:t>Вт•ч</a:t>
            </a:r>
            <a:r>
              <a:rPr lang="ru-RU" altLang="ru-RU" sz="4000" dirty="0" smtClean="0"/>
              <a:t> = 3600Дж</a:t>
            </a:r>
            <a:endParaRPr lang="en-US" altLang="ru-RU" sz="4000" dirty="0" smtClean="0"/>
          </a:p>
          <a:p>
            <a:pPr algn="ctr" eaLnBrk="1" hangingPunct="1">
              <a:defRPr/>
            </a:pPr>
            <a:endParaRPr lang="ru-RU" altLang="ru-RU" sz="4000" dirty="0" smtClean="0"/>
          </a:p>
          <a:p>
            <a:pPr algn="ctr" eaLnBrk="1" hangingPunct="1">
              <a:defRPr/>
            </a:pPr>
            <a:r>
              <a:rPr lang="ru-RU" altLang="ru-RU" sz="4000" dirty="0" smtClean="0"/>
              <a:t>1 </a:t>
            </a:r>
            <a:r>
              <a:rPr lang="ru-RU" altLang="ru-RU" sz="4000" dirty="0" err="1" smtClean="0"/>
              <a:t>кВт•ч</a:t>
            </a:r>
            <a:r>
              <a:rPr lang="ru-RU" altLang="ru-RU" sz="4000" dirty="0" smtClean="0"/>
              <a:t>=1000 </a:t>
            </a:r>
            <a:r>
              <a:rPr lang="ru-RU" altLang="ru-RU" sz="4000" dirty="0" err="1" smtClean="0"/>
              <a:t>Вт•ч</a:t>
            </a:r>
            <a:r>
              <a:rPr lang="ru-RU" altLang="ru-RU" sz="4000" dirty="0" smtClean="0"/>
              <a:t>=3 600 000 Дж</a:t>
            </a:r>
          </a:p>
          <a:p>
            <a:pPr eaLnBrk="1" hangingPunct="1">
              <a:defRPr/>
            </a:pPr>
            <a:endParaRPr lang="ru-RU" altLang="ru-RU" b="0" dirty="0" smtClean="0"/>
          </a:p>
          <a:p>
            <a:pPr eaLnBrk="1" hangingPunct="1">
              <a:defRPr/>
            </a:pPr>
            <a:endParaRPr lang="ru-RU" altLang="ru-RU" b="0" dirty="0" smtClean="0"/>
          </a:p>
          <a:p>
            <a:pPr eaLnBrk="1" hangingPunct="1">
              <a:defRPr/>
            </a:pPr>
            <a:endParaRPr lang="ru-RU" altLang="ru-RU" b="0" dirty="0" smtClean="0"/>
          </a:p>
        </p:txBody>
      </p:sp>
    </p:spTree>
    <p:extLst>
      <p:ext uri="{BB962C8B-B14F-4D97-AF65-F5344CB8AC3E}">
        <p14:creationId xmlns="" xmlns:p14="http://schemas.microsoft.com/office/powerpoint/2010/main" val="149708249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liveangarsk.ru/files/images/elektrichestv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840" y="908050"/>
            <a:ext cx="8904330" cy="57613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136525" y="115888"/>
            <a:ext cx="8713788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 smtClean="0">
                <a:latin typeface="Calibri"/>
              </a:rPr>
              <a:t>Мощность бытовых электроприборов</a:t>
            </a:r>
            <a:endParaRPr lang="ru-RU" sz="2800" dirty="0"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65886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1793</TotalTime>
  <Words>686</Words>
  <Application>Microsoft Office PowerPoint</Application>
  <PresentationFormat>Экран (4:3)</PresentationFormat>
  <Paragraphs>265</Paragraphs>
  <Slides>19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Открытая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Индивидуальная работа</vt:lpstr>
      <vt:lpstr>ДОМАШНЕЕ ЗАДАНИЕ:</vt:lpstr>
      <vt:lpstr>Слайд 19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Roza</cp:lastModifiedBy>
  <cp:revision>158</cp:revision>
  <dcterms:created xsi:type="dcterms:W3CDTF">2010-02-25T12:47:29Z</dcterms:created>
  <dcterms:modified xsi:type="dcterms:W3CDTF">2020-02-27T17:26:19Z</dcterms:modified>
</cp:coreProperties>
</file>